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4" r:id="rId5"/>
  </p:sldMasterIdLst>
  <p:notesMasterIdLst>
    <p:notesMasterId r:id="rId17"/>
  </p:notesMasterIdLst>
  <p:sldIdLst>
    <p:sldId id="3391" r:id="rId6"/>
    <p:sldId id="3396" r:id="rId7"/>
    <p:sldId id="3397" r:id="rId8"/>
    <p:sldId id="3398" r:id="rId9"/>
    <p:sldId id="3399" r:id="rId10"/>
    <p:sldId id="3405" r:id="rId11"/>
    <p:sldId id="3400" r:id="rId12"/>
    <p:sldId id="3403" r:id="rId13"/>
    <p:sldId id="3406" r:id="rId14"/>
    <p:sldId id="3404" r:id="rId15"/>
    <p:sldId id="340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CF0"/>
    <a:srgbClr val="73FE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1EDD8-F629-0AED-4BC8-F90C061D4286}" v="1" dt="2022-01-12T00:25:45.822"/>
    <p1510:client id="{F53AACBE-1A15-AC4A-84C5-51BB45ECEC1B}" v="4" dt="2021-12-06T00:55:59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5"/>
    <p:restoredTop sz="94712"/>
  </p:normalViewPr>
  <p:slideViewPr>
    <p:cSldViewPr snapToGrid="0">
      <p:cViewPr varScale="1">
        <p:scale>
          <a:sx n="88" d="100"/>
          <a:sy n="88" d="100"/>
        </p:scale>
        <p:origin x="11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46F3-2F93-B44E-B5F4-E2AD9C1EB76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E712-D0EB-B845-8993-AAC4FF270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974" y="1122363"/>
            <a:ext cx="91916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742" y="3602038"/>
            <a:ext cx="81102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00137"/>
            <a:ext cx="2628900" cy="50768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00137"/>
            <a:ext cx="7734300" cy="50768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8F09D-AD9F-124E-B5E1-46B79B346F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AeroPM Information Pack –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0F99-D8C7-E24F-A742-009DFEB2F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A9E06-FA8B-7343-BDE5-5E677CA2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974" y="1122363"/>
            <a:ext cx="91916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7742" y="3602038"/>
            <a:ext cx="81102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102" y="844130"/>
            <a:ext cx="10616582" cy="84656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101" y="1825625"/>
            <a:ext cx="10616581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424082" cy="365125"/>
          </a:xfrm>
        </p:spPr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2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3" y="1709740"/>
            <a:ext cx="9304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3113" y="4589465"/>
            <a:ext cx="9304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5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101" y="1825625"/>
            <a:ext cx="502556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1825625"/>
            <a:ext cx="47815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8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72" y="365127"/>
            <a:ext cx="995191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470" y="1681163"/>
            <a:ext cx="50830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3469" y="2505075"/>
            <a:ext cx="5083055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9399" y="1681163"/>
            <a:ext cx="47259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9399" y="2505075"/>
            <a:ext cx="472598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102" y="844130"/>
            <a:ext cx="10616582" cy="84656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101" y="1825625"/>
            <a:ext cx="10616581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424082" cy="365125"/>
          </a:xfrm>
        </p:spPr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2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72" y="457200"/>
            <a:ext cx="33685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472" y="2057400"/>
            <a:ext cx="33685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1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72" y="457200"/>
            <a:ext cx="33685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472" y="2057400"/>
            <a:ext cx="33685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0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3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100137"/>
            <a:ext cx="2628900" cy="50768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100137"/>
            <a:ext cx="7734300" cy="50768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8F09D-AD9F-124E-B5E1-46B79B346F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AeroPM Information Pack – October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0F99-D8C7-E24F-A742-009DFEB2F5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7A9E06-FA8B-7343-BDE5-5E677CA2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113" y="1709740"/>
            <a:ext cx="9304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3113" y="4589465"/>
            <a:ext cx="9304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5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101" y="1825625"/>
            <a:ext cx="5025561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1825625"/>
            <a:ext cx="47815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8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72" y="365127"/>
            <a:ext cx="995191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470" y="1681163"/>
            <a:ext cx="50830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3469" y="2505075"/>
            <a:ext cx="508305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9399" y="1681163"/>
            <a:ext cx="47259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29399" y="2505075"/>
            <a:ext cx="472598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2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72" y="457200"/>
            <a:ext cx="33685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472" y="2057400"/>
            <a:ext cx="33685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72" y="457200"/>
            <a:ext cx="336855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3472" y="2057400"/>
            <a:ext cx="336855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png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An organic corner shape">
            <a:extLst>
              <a:ext uri="{FF2B5EF4-FFF2-40B4-BE49-F238E27FC236}">
                <a16:creationId xmlns:a16="http://schemas.microsoft.com/office/drawing/2014/main" id="{972154C7-E40F-C147-8273-0EDF0BEEC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21763"/>
          <a:stretch/>
        </p:blipFill>
        <p:spPr>
          <a:xfrm flipH="1" flipV="1">
            <a:off x="1241554" y="0"/>
            <a:ext cx="10950446" cy="2036566"/>
          </a:xfrm>
          <a:prstGeom prst="rect">
            <a:avLst/>
          </a:prstGeom>
        </p:spPr>
      </p:pic>
      <p:pic>
        <p:nvPicPr>
          <p:cNvPr id="21" name="Picture 20" descr="A picture containing bird&#10;&#10;Description automatically generated">
            <a:extLst>
              <a:ext uri="{FF2B5EF4-FFF2-40B4-BE49-F238E27FC236}">
                <a16:creationId xmlns:a16="http://schemas.microsoft.com/office/drawing/2014/main" id="{3B5358C4-5280-B641-9590-33C4AC4BF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8000"/>
          </a:blip>
          <a:srcRect r="38599" b="30337"/>
          <a:stretch/>
        </p:blipFill>
        <p:spPr>
          <a:xfrm>
            <a:off x="6730421" y="694984"/>
            <a:ext cx="5459896" cy="6194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8102" y="844130"/>
            <a:ext cx="9935697" cy="846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102" y="1825625"/>
            <a:ext cx="99356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3472" y="6356352"/>
            <a:ext cx="2177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32CDA-2AB7-354F-BF42-B0C2470E3B47}"/>
              </a:ext>
            </a:extLst>
          </p:cNvPr>
          <p:cNvSpPr/>
          <p:nvPr userDrawn="1"/>
        </p:nvSpPr>
        <p:spPr>
          <a:xfrm>
            <a:off x="-1" y="1"/>
            <a:ext cx="1241555" cy="6857999"/>
          </a:xfrm>
          <a:prstGeom prst="rect">
            <a:avLst/>
          </a:prstGeom>
          <a:solidFill>
            <a:schemeClr val="accent1">
              <a:lumMod val="50000"/>
              <a:alpha val="706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38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7CB050-D171-114E-8601-A6FDE889ACB8}"/>
              </a:ext>
            </a:extLst>
          </p:cNvPr>
          <p:cNvSpPr/>
          <p:nvPr userDrawn="1"/>
        </p:nvSpPr>
        <p:spPr>
          <a:xfrm>
            <a:off x="222507" y="2389758"/>
            <a:ext cx="812701" cy="812701"/>
          </a:xfrm>
          <a:prstGeom prst="ellipse">
            <a:avLst/>
          </a:prstGeom>
          <a:blipFill dpi="0">
            <a:blip r:embed="rId17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068517-1E69-2040-810A-964D900D23D5}"/>
              </a:ext>
            </a:extLst>
          </p:cNvPr>
          <p:cNvSpPr/>
          <p:nvPr userDrawn="1"/>
        </p:nvSpPr>
        <p:spPr>
          <a:xfrm>
            <a:off x="218498" y="74424"/>
            <a:ext cx="812701" cy="812701"/>
          </a:xfrm>
          <a:prstGeom prst="ellipse">
            <a:avLst/>
          </a:prstGeom>
          <a:blipFill dpi="0" rotWithShape="0">
            <a:blip r:embed="rId18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8A6F94-826B-7B41-B0A5-A065E96EB504}"/>
              </a:ext>
            </a:extLst>
          </p:cNvPr>
          <p:cNvSpPr/>
          <p:nvPr userDrawn="1"/>
        </p:nvSpPr>
        <p:spPr>
          <a:xfrm>
            <a:off x="218498" y="1223865"/>
            <a:ext cx="812701" cy="812701"/>
          </a:xfrm>
          <a:prstGeom prst="ellipse">
            <a:avLst/>
          </a:prstGeom>
          <a:blipFill dpi="0">
            <a:blip r:embed="rId19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38EF98-A575-684B-B565-3E8B1ED1D9A2}"/>
              </a:ext>
            </a:extLst>
          </p:cNvPr>
          <p:cNvSpPr/>
          <p:nvPr userDrawn="1"/>
        </p:nvSpPr>
        <p:spPr>
          <a:xfrm>
            <a:off x="217453" y="5816674"/>
            <a:ext cx="812701" cy="812701"/>
          </a:xfrm>
          <a:prstGeom prst="ellipse">
            <a:avLst/>
          </a:prstGeom>
          <a:blipFill dpi="0">
            <a:blip r:embed="rId20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AE86B7-DC49-7240-8453-D2393C43FAB7}"/>
              </a:ext>
            </a:extLst>
          </p:cNvPr>
          <p:cNvSpPr/>
          <p:nvPr userDrawn="1"/>
        </p:nvSpPr>
        <p:spPr>
          <a:xfrm>
            <a:off x="215767" y="3563102"/>
            <a:ext cx="812701" cy="812701"/>
          </a:xfrm>
          <a:prstGeom prst="ellipse">
            <a:avLst/>
          </a:prstGeom>
          <a:blipFill dpi="0">
            <a:blip r:embed="rId21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1E3775-D1A0-3244-BF10-FAA86F1CD7DB}"/>
              </a:ext>
            </a:extLst>
          </p:cNvPr>
          <p:cNvSpPr/>
          <p:nvPr userDrawn="1"/>
        </p:nvSpPr>
        <p:spPr>
          <a:xfrm>
            <a:off x="222507" y="4688827"/>
            <a:ext cx="812701" cy="812701"/>
          </a:xfrm>
          <a:prstGeom prst="ellipse">
            <a:avLst/>
          </a:prstGeom>
          <a:blipFill dpi="0">
            <a:blip r:embed="rId22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FEB90-0232-C44A-A5BC-2AB4CA283D2A}"/>
              </a:ext>
            </a:extLst>
          </p:cNvPr>
          <p:cNvSpPr txBox="1"/>
          <p:nvPr userDrawn="1"/>
        </p:nvSpPr>
        <p:spPr>
          <a:xfrm>
            <a:off x="-19739" y="874471"/>
            <a:ext cx="1334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>
                <a:solidFill>
                  <a:schemeClr val="bg1"/>
                </a:solidFill>
              </a:rPr>
              <a:t>AIR &amp; SPACE</a:t>
            </a:r>
            <a:endParaRPr lang="en-US" sz="2000" b="0" spc="8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7952C-B901-F94B-9D9B-D7769032087C}"/>
              </a:ext>
            </a:extLst>
          </p:cNvPr>
          <p:cNvSpPr txBox="1"/>
          <p:nvPr userDrawn="1"/>
        </p:nvSpPr>
        <p:spPr>
          <a:xfrm>
            <a:off x="23584" y="2014993"/>
            <a:ext cx="124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>
                <a:solidFill>
                  <a:schemeClr val="bg1"/>
                </a:solidFill>
              </a:rPr>
              <a:t>MARITIME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3FC02-252E-704B-B413-D6410AD8FD00}"/>
              </a:ext>
            </a:extLst>
          </p:cNvPr>
          <p:cNvSpPr txBox="1"/>
          <p:nvPr userDrawn="1"/>
        </p:nvSpPr>
        <p:spPr>
          <a:xfrm>
            <a:off x="116972" y="3191841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>
                <a:solidFill>
                  <a:schemeClr val="bg1"/>
                </a:solidFill>
              </a:rPr>
              <a:t>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7DBD72-5EF8-1247-AFE5-E543F965E8DF}"/>
              </a:ext>
            </a:extLst>
          </p:cNvPr>
          <p:cNvSpPr txBox="1"/>
          <p:nvPr userDrawn="1"/>
        </p:nvSpPr>
        <p:spPr>
          <a:xfrm>
            <a:off x="117109" y="4363286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>
                <a:solidFill>
                  <a:schemeClr val="bg1"/>
                </a:solidFill>
              </a:rPr>
              <a:t>JOINT</a:t>
            </a:r>
            <a:endParaRPr lang="en-US" sz="2000" b="0" spc="8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68AA7-61A7-084A-A4A9-7F6B33433348}"/>
              </a:ext>
            </a:extLst>
          </p:cNvPr>
          <p:cNvSpPr txBox="1"/>
          <p:nvPr userDrawn="1"/>
        </p:nvSpPr>
        <p:spPr>
          <a:xfrm>
            <a:off x="127823" y="5481798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>
                <a:solidFill>
                  <a:schemeClr val="bg1"/>
                </a:solidFill>
              </a:rPr>
              <a:t>E&amp;IG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75E4F-DC61-4944-AEC4-72DA4C1E1FA9}"/>
              </a:ext>
            </a:extLst>
          </p:cNvPr>
          <p:cNvSpPr txBox="1"/>
          <p:nvPr userDrawn="1"/>
        </p:nvSpPr>
        <p:spPr>
          <a:xfrm>
            <a:off x="144637" y="6591840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>
                <a:solidFill>
                  <a:schemeClr val="bg1"/>
                </a:solidFill>
              </a:rPr>
              <a:t>CIOG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6A654-A272-454B-A6F2-1767F3A8AF22}"/>
              </a:ext>
            </a:extLst>
          </p:cNvPr>
          <p:cNvSpPr txBox="1"/>
          <p:nvPr userDrawn="1"/>
        </p:nvSpPr>
        <p:spPr>
          <a:xfrm>
            <a:off x="1576558" y="96420"/>
            <a:ext cx="74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  <a:latin typeface="+mj-lt"/>
              </a:rPr>
              <a:t>“Above-the-line consultancy of choice across Defence”</a:t>
            </a: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9AF36581-BF55-2C45-9247-DA3F732575B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058616" y="45980"/>
            <a:ext cx="2971466" cy="7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An organic corner shape">
            <a:extLst>
              <a:ext uri="{FF2B5EF4-FFF2-40B4-BE49-F238E27FC236}">
                <a16:creationId xmlns:a16="http://schemas.microsoft.com/office/drawing/2014/main" id="{972154C7-E40F-C147-8273-0EDF0BEEC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21763"/>
          <a:stretch/>
        </p:blipFill>
        <p:spPr>
          <a:xfrm flipH="1" flipV="1">
            <a:off x="1241554" y="0"/>
            <a:ext cx="10950446" cy="2036566"/>
          </a:xfrm>
          <a:prstGeom prst="rect">
            <a:avLst/>
          </a:prstGeom>
        </p:spPr>
      </p:pic>
      <p:pic>
        <p:nvPicPr>
          <p:cNvPr id="21" name="Picture 20" descr="A picture containing bird&#10;&#10;Description automatically generated">
            <a:extLst>
              <a:ext uri="{FF2B5EF4-FFF2-40B4-BE49-F238E27FC236}">
                <a16:creationId xmlns:a16="http://schemas.microsoft.com/office/drawing/2014/main" id="{3B5358C4-5280-B641-9590-33C4AC4BF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8000"/>
          </a:blip>
          <a:srcRect r="38599" b="30337"/>
          <a:stretch/>
        </p:blipFill>
        <p:spPr>
          <a:xfrm>
            <a:off x="6730421" y="694984"/>
            <a:ext cx="5459896" cy="61945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8102" y="844130"/>
            <a:ext cx="9935697" cy="846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102" y="1825625"/>
            <a:ext cx="99356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3472" y="6356352"/>
            <a:ext cx="2177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18E5-6CE8-AB46-8F96-A474715D6D58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B846-D942-E344-82DC-330A81FCD5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32CDA-2AB7-354F-BF42-B0C2470E3B47}"/>
              </a:ext>
            </a:extLst>
          </p:cNvPr>
          <p:cNvSpPr/>
          <p:nvPr userDrawn="1"/>
        </p:nvSpPr>
        <p:spPr>
          <a:xfrm>
            <a:off x="-1" y="1"/>
            <a:ext cx="1241555" cy="6857999"/>
          </a:xfrm>
          <a:prstGeom prst="rect">
            <a:avLst/>
          </a:prstGeom>
          <a:solidFill>
            <a:srgbClr val="203864">
              <a:alpha val="7061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38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7CB050-D171-114E-8601-A6FDE889ACB8}"/>
              </a:ext>
            </a:extLst>
          </p:cNvPr>
          <p:cNvSpPr/>
          <p:nvPr userDrawn="1"/>
        </p:nvSpPr>
        <p:spPr>
          <a:xfrm>
            <a:off x="222507" y="2389758"/>
            <a:ext cx="812701" cy="812701"/>
          </a:xfrm>
          <a:prstGeom prst="ellipse">
            <a:avLst/>
          </a:prstGeom>
          <a:blipFill dpi="0">
            <a:blip r:embed="rId17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068517-1E69-2040-810A-964D900D23D5}"/>
              </a:ext>
            </a:extLst>
          </p:cNvPr>
          <p:cNvSpPr/>
          <p:nvPr userDrawn="1"/>
        </p:nvSpPr>
        <p:spPr>
          <a:xfrm>
            <a:off x="218498" y="74424"/>
            <a:ext cx="812701" cy="812701"/>
          </a:xfrm>
          <a:prstGeom prst="ellipse">
            <a:avLst/>
          </a:prstGeom>
          <a:blipFill dpi="0" rotWithShape="0">
            <a:blip r:embed="rId18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C8A6F94-826B-7B41-B0A5-A065E96EB504}"/>
              </a:ext>
            </a:extLst>
          </p:cNvPr>
          <p:cNvSpPr/>
          <p:nvPr userDrawn="1"/>
        </p:nvSpPr>
        <p:spPr>
          <a:xfrm>
            <a:off x="218498" y="1223865"/>
            <a:ext cx="812701" cy="812701"/>
          </a:xfrm>
          <a:prstGeom prst="ellipse">
            <a:avLst/>
          </a:prstGeom>
          <a:blipFill dpi="0">
            <a:blip r:embed="rId19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38EF98-A575-684B-B565-3E8B1ED1D9A2}"/>
              </a:ext>
            </a:extLst>
          </p:cNvPr>
          <p:cNvSpPr/>
          <p:nvPr userDrawn="1"/>
        </p:nvSpPr>
        <p:spPr>
          <a:xfrm>
            <a:off x="217453" y="5816674"/>
            <a:ext cx="812701" cy="812701"/>
          </a:xfrm>
          <a:prstGeom prst="ellipse">
            <a:avLst/>
          </a:prstGeom>
          <a:blipFill dpi="0">
            <a:blip r:embed="rId20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AE86B7-DC49-7240-8453-D2393C43FAB7}"/>
              </a:ext>
            </a:extLst>
          </p:cNvPr>
          <p:cNvSpPr/>
          <p:nvPr userDrawn="1"/>
        </p:nvSpPr>
        <p:spPr>
          <a:xfrm>
            <a:off x="215767" y="3563102"/>
            <a:ext cx="812701" cy="812701"/>
          </a:xfrm>
          <a:prstGeom prst="ellipse">
            <a:avLst/>
          </a:prstGeom>
          <a:blipFill dpi="0">
            <a:blip r:embed="rId21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1E3775-D1A0-3244-BF10-FAA86F1CD7DB}"/>
              </a:ext>
            </a:extLst>
          </p:cNvPr>
          <p:cNvSpPr/>
          <p:nvPr userDrawn="1"/>
        </p:nvSpPr>
        <p:spPr>
          <a:xfrm>
            <a:off x="222507" y="4688827"/>
            <a:ext cx="812701" cy="812701"/>
          </a:xfrm>
          <a:prstGeom prst="ellipse">
            <a:avLst/>
          </a:prstGeom>
          <a:blipFill dpi="0">
            <a:blip r:embed="rId22">
              <a:alphaModFix amt="60000"/>
            </a:blip>
            <a:srcRect/>
            <a:stretch>
              <a:fillRect/>
            </a:stretch>
          </a:blip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FEB90-0232-C44A-A5BC-2AB4CA283D2A}"/>
              </a:ext>
            </a:extLst>
          </p:cNvPr>
          <p:cNvSpPr txBox="1"/>
          <p:nvPr userDrawn="1"/>
        </p:nvSpPr>
        <p:spPr>
          <a:xfrm>
            <a:off x="117582" y="844130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 dirty="0">
                <a:solidFill>
                  <a:schemeClr val="bg1"/>
                </a:solidFill>
              </a:rPr>
              <a:t>AIR</a:t>
            </a:r>
            <a:endParaRPr lang="en-US" sz="2000" b="0" spc="8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D7952C-B901-F94B-9D9B-D7769032087C}"/>
              </a:ext>
            </a:extLst>
          </p:cNvPr>
          <p:cNvSpPr txBox="1"/>
          <p:nvPr userDrawn="1"/>
        </p:nvSpPr>
        <p:spPr>
          <a:xfrm>
            <a:off x="1683" y="1985617"/>
            <a:ext cx="1246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 dirty="0">
                <a:solidFill>
                  <a:schemeClr val="bg1"/>
                </a:solidFill>
              </a:rPr>
              <a:t>MARITIME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3FC02-252E-704B-B413-D6410AD8FD00}"/>
              </a:ext>
            </a:extLst>
          </p:cNvPr>
          <p:cNvSpPr txBox="1"/>
          <p:nvPr userDrawn="1"/>
        </p:nvSpPr>
        <p:spPr>
          <a:xfrm>
            <a:off x="117109" y="3160491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 dirty="0">
                <a:solidFill>
                  <a:schemeClr val="bg1"/>
                </a:solidFill>
              </a:rPr>
              <a:t>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7DBD72-5EF8-1247-AFE5-E543F965E8DF}"/>
              </a:ext>
            </a:extLst>
          </p:cNvPr>
          <p:cNvSpPr txBox="1"/>
          <p:nvPr userDrawn="1"/>
        </p:nvSpPr>
        <p:spPr>
          <a:xfrm>
            <a:off x="117109" y="4332806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 dirty="0">
                <a:solidFill>
                  <a:schemeClr val="bg1"/>
                </a:solidFill>
              </a:rPr>
              <a:t>JOINT</a:t>
            </a:r>
            <a:endParaRPr lang="en-US" sz="2000" b="0" spc="8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68AA7-61A7-084A-A4A9-7F6B33433348}"/>
              </a:ext>
            </a:extLst>
          </p:cNvPr>
          <p:cNvSpPr txBox="1"/>
          <p:nvPr userDrawn="1"/>
        </p:nvSpPr>
        <p:spPr>
          <a:xfrm>
            <a:off x="112583" y="5451318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 dirty="0">
                <a:solidFill>
                  <a:schemeClr val="bg1"/>
                </a:solidFill>
              </a:rPr>
              <a:t>E&amp;IG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B75E4F-DC61-4944-AEC4-72DA4C1E1FA9}"/>
              </a:ext>
            </a:extLst>
          </p:cNvPr>
          <p:cNvSpPr txBox="1"/>
          <p:nvPr userDrawn="1"/>
        </p:nvSpPr>
        <p:spPr>
          <a:xfrm>
            <a:off x="114157" y="6576600"/>
            <a:ext cx="102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pc="80" dirty="0">
                <a:solidFill>
                  <a:schemeClr val="bg1"/>
                </a:solidFill>
              </a:rPr>
              <a:t>CIOG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6A654-A272-454B-A6F2-1767F3A8AF22}"/>
              </a:ext>
            </a:extLst>
          </p:cNvPr>
          <p:cNvSpPr txBox="1"/>
          <p:nvPr userDrawn="1"/>
        </p:nvSpPr>
        <p:spPr>
          <a:xfrm>
            <a:off x="1576558" y="96420"/>
            <a:ext cx="74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+mj-lt"/>
              </a:rPr>
              <a:t>“Above-the-line consultancy of choice across Defence”</a:t>
            </a: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9AF36581-BF55-2C45-9247-DA3F732575B6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058616" y="45980"/>
            <a:ext cx="2971466" cy="7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e.gov.au/publications/resource-management-guides/indemnities-guarantees-and-warranties-commonwealth-rmg-414" TargetMode="External"/><Relationship Id="rId2" Type="http://schemas.openxmlformats.org/officeDocument/2006/relationships/hyperlink" Target="http://drnet/casg/commercial/UndertakingProcurementinDefence/Pages/Liability-Risk-Management.aspx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drnet/casg/commercial/UndertakingProcurementinDefence/Pages/Overseas-Procurement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odelpedia/PublishedWebsite/LatestFinal/%7BB571C7BA-B0ED-4794-BC4B-5678E50E1189%7D/Item/%7B5D8ECC5E-4FE9-46B5-96D2-DEA919684A9D%7D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99802F-FFD1-CA4B-98DD-85885D0A52C6}"/>
              </a:ext>
            </a:extLst>
          </p:cNvPr>
          <p:cNvSpPr/>
          <p:nvPr/>
        </p:nvSpPr>
        <p:spPr>
          <a:xfrm>
            <a:off x="8563" y="-24867"/>
            <a:ext cx="12191999" cy="6857999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38"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9588B5-07D3-C543-A2F1-44A0859B48D4}"/>
              </a:ext>
            </a:extLst>
          </p:cNvPr>
          <p:cNvSpPr/>
          <p:nvPr/>
        </p:nvSpPr>
        <p:spPr>
          <a:xfrm>
            <a:off x="4671741" y="5397626"/>
            <a:ext cx="1082987" cy="108298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649381-A371-734F-9110-83D6BE430C96}"/>
              </a:ext>
            </a:extLst>
          </p:cNvPr>
          <p:cNvSpPr/>
          <p:nvPr/>
        </p:nvSpPr>
        <p:spPr>
          <a:xfrm>
            <a:off x="521698" y="5397625"/>
            <a:ext cx="1082987" cy="1082987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74F24A-2A6C-FD47-BA6E-266D840597DC}"/>
              </a:ext>
            </a:extLst>
          </p:cNvPr>
          <p:cNvSpPr/>
          <p:nvPr/>
        </p:nvSpPr>
        <p:spPr>
          <a:xfrm>
            <a:off x="2504122" y="5394928"/>
            <a:ext cx="1082987" cy="108298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D9E3A1-3BF2-FB4C-B273-386C096B6B23}"/>
              </a:ext>
            </a:extLst>
          </p:cNvPr>
          <p:cNvSpPr/>
          <p:nvPr/>
        </p:nvSpPr>
        <p:spPr>
          <a:xfrm>
            <a:off x="10630591" y="5394928"/>
            <a:ext cx="1082987" cy="108298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168B94-6B58-A54E-8D9F-06BFC7A604D0}"/>
              </a:ext>
            </a:extLst>
          </p:cNvPr>
          <p:cNvSpPr/>
          <p:nvPr/>
        </p:nvSpPr>
        <p:spPr>
          <a:xfrm>
            <a:off x="6804636" y="5394928"/>
            <a:ext cx="1082987" cy="1082987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832445-D896-7840-8913-FC7099FEEEA7}"/>
              </a:ext>
            </a:extLst>
          </p:cNvPr>
          <p:cNvSpPr/>
          <p:nvPr/>
        </p:nvSpPr>
        <p:spPr>
          <a:xfrm>
            <a:off x="8775487" y="5394928"/>
            <a:ext cx="1082987" cy="1082987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392" tIns="66196" rIns="132392" bIns="66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213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B02C5D-EF42-EF4C-9F72-5ED282057397}"/>
              </a:ext>
            </a:extLst>
          </p:cNvPr>
          <p:cNvSpPr txBox="1"/>
          <p:nvPr/>
        </p:nvSpPr>
        <p:spPr>
          <a:xfrm>
            <a:off x="226203" y="6434764"/>
            <a:ext cx="176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>
                <a:solidFill>
                  <a:schemeClr val="bg1"/>
                </a:solidFill>
              </a:rPr>
              <a:t>AIR &amp; SPACE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F4D8B9-863E-BC46-A247-8826FB3CF61E}"/>
              </a:ext>
            </a:extLst>
          </p:cNvPr>
          <p:cNvSpPr txBox="1"/>
          <p:nvPr/>
        </p:nvSpPr>
        <p:spPr>
          <a:xfrm>
            <a:off x="2247134" y="6434626"/>
            <a:ext cx="166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>
                <a:solidFill>
                  <a:schemeClr val="bg1"/>
                </a:solidFill>
              </a:rPr>
              <a:t>MARITIME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806B3-A0A0-3645-BDD3-FE4F71E00435}"/>
              </a:ext>
            </a:extLst>
          </p:cNvPr>
          <p:cNvSpPr txBox="1"/>
          <p:nvPr/>
        </p:nvSpPr>
        <p:spPr>
          <a:xfrm>
            <a:off x="4542936" y="6435721"/>
            <a:ext cx="136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>
                <a:solidFill>
                  <a:schemeClr val="bg1"/>
                </a:solidFill>
              </a:rPr>
              <a:t>LAND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7544C-0070-1549-894A-94BD3DE5E9C1}"/>
              </a:ext>
            </a:extLst>
          </p:cNvPr>
          <p:cNvSpPr txBox="1"/>
          <p:nvPr/>
        </p:nvSpPr>
        <p:spPr>
          <a:xfrm>
            <a:off x="6693204" y="6433022"/>
            <a:ext cx="136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>
                <a:solidFill>
                  <a:schemeClr val="bg1"/>
                </a:solidFill>
              </a:rPr>
              <a:t>JOINT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01AAFC-95E0-2A41-9781-12B1D1287B66}"/>
              </a:ext>
            </a:extLst>
          </p:cNvPr>
          <p:cNvSpPr txBox="1"/>
          <p:nvPr/>
        </p:nvSpPr>
        <p:spPr>
          <a:xfrm>
            <a:off x="8662590" y="6435721"/>
            <a:ext cx="136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>
                <a:solidFill>
                  <a:schemeClr val="bg1"/>
                </a:solidFill>
              </a:rPr>
              <a:t>E&amp;IG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707A61-0CCB-D141-B35D-CA8CE66FBB85}"/>
              </a:ext>
            </a:extLst>
          </p:cNvPr>
          <p:cNvSpPr txBox="1"/>
          <p:nvPr/>
        </p:nvSpPr>
        <p:spPr>
          <a:xfrm>
            <a:off x="10536505" y="6435721"/>
            <a:ext cx="136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80">
                <a:solidFill>
                  <a:schemeClr val="bg1"/>
                </a:solidFill>
              </a:rPr>
              <a:t>CIOG</a:t>
            </a: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0F05F1F8-12F6-E04F-B3CC-342F00D6FC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07" y="101553"/>
            <a:ext cx="4769187" cy="1138910"/>
          </a:xfrm>
          <a:prstGeom prst="rect">
            <a:avLst/>
          </a:prstGeom>
        </p:spPr>
      </p:pic>
      <p:sp>
        <p:nvSpPr>
          <p:cNvPr id="27" name="Text Box 20">
            <a:extLst>
              <a:ext uri="{FF2B5EF4-FFF2-40B4-BE49-F238E27FC236}">
                <a16:creationId xmlns:a16="http://schemas.microsoft.com/office/drawing/2014/main" id="{653DA905-DC13-234C-B016-A006004832CD}"/>
              </a:ext>
            </a:extLst>
          </p:cNvPr>
          <p:cNvSpPr txBox="1"/>
          <p:nvPr/>
        </p:nvSpPr>
        <p:spPr>
          <a:xfrm>
            <a:off x="8563" y="4884873"/>
            <a:ext cx="12191999" cy="400110"/>
          </a:xfrm>
          <a:prstGeom prst="rect">
            <a:avLst/>
          </a:prstGeom>
          <a:solidFill>
            <a:srgbClr val="2B7EC8"/>
          </a:solidFill>
          <a:ln w="6350">
            <a:noFill/>
          </a:ln>
        </p:spPr>
        <p:txBody>
          <a:bodyPr rot="0" spcFirstLastPara="0" vert="horz" wrap="square" lIns="19293" tIns="9647" rIns="19293" bIns="96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400" i="1">
                <a:solidFill>
                  <a:schemeClr val="bg1"/>
                </a:solidFill>
              </a:rPr>
              <a:t>“Our Point of Difference is Our People” – Emily Frizell, CEO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17AF07EA-420D-CA49-8E81-AE274A57E193}"/>
              </a:ext>
            </a:extLst>
          </p:cNvPr>
          <p:cNvSpPr txBox="1"/>
          <p:nvPr/>
        </p:nvSpPr>
        <p:spPr>
          <a:xfrm>
            <a:off x="1" y="1332929"/>
            <a:ext cx="12191999" cy="40011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19293" tIns="9647" rIns="19293" bIns="96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800" i="1" dirty="0" smtClean="0">
                <a:solidFill>
                  <a:schemeClr val="accent1">
                    <a:lumMod val="50000"/>
                  </a:schemeClr>
                </a:solidFill>
              </a:rPr>
              <a:t>Liability Risk Assessments</a:t>
            </a:r>
            <a:endParaRPr lang="en-A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3A22C36-E074-264C-AAFD-682683DF74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922" b="7767"/>
          <a:stretch/>
        </p:blipFill>
        <p:spPr>
          <a:xfrm>
            <a:off x="2990173" y="1826391"/>
            <a:ext cx="6211655" cy="29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LRA Reviews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LRAs are required </a:t>
            </a:r>
            <a:r>
              <a:rPr lang="en-AU" dirty="0"/>
              <a:t>to be </a:t>
            </a:r>
          </a:p>
          <a:p>
            <a:pPr lvl="1"/>
            <a:r>
              <a:rPr lang="en-AU" dirty="0"/>
              <a:t>Developed early, normally as part of the Procurement Planning phase</a:t>
            </a:r>
          </a:p>
          <a:p>
            <a:pPr lvl="1"/>
            <a:r>
              <a:rPr lang="en-AU" dirty="0"/>
              <a:t>Reviewed prior to contract negotiation</a:t>
            </a:r>
          </a:p>
          <a:p>
            <a:pPr lvl="1"/>
            <a:r>
              <a:rPr lang="en-AU" dirty="0"/>
              <a:t>Updated following contract negotiation and prior to contract finalisation</a:t>
            </a:r>
          </a:p>
          <a:p>
            <a:pPr lvl="1"/>
            <a:r>
              <a:rPr lang="en-AU" dirty="0"/>
              <a:t>Approved prior to obtaining S60 Contingent Liability approval (if applicable)</a:t>
            </a:r>
          </a:p>
          <a:p>
            <a:pPr lvl="1"/>
            <a:r>
              <a:rPr lang="en-AU" dirty="0"/>
              <a:t>Approved prior to obtaining S23 commitment approval</a:t>
            </a:r>
          </a:p>
          <a:p>
            <a:pPr lvl="1"/>
            <a:r>
              <a:rPr lang="en-AU" dirty="0"/>
              <a:t>Reviewed and updated across the Contract lifecycle</a:t>
            </a:r>
          </a:p>
          <a:p>
            <a:pPr lvl="2"/>
            <a:r>
              <a:rPr lang="en-AU" dirty="0"/>
              <a:t>Best practice is to review and, if applicable, update the LRA for each contact change proposal (CCP</a:t>
            </a:r>
            <a:r>
              <a:rPr lang="en-A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Procurement </a:t>
            </a:r>
            <a:r>
              <a:rPr lang="en-AU" dirty="0"/>
              <a:t>and Contracting </a:t>
            </a:r>
            <a:r>
              <a:rPr lang="en-AU" dirty="0">
                <a:hlinkClick r:id="rId2"/>
              </a:rPr>
              <a:t>Liability Risk Management </a:t>
            </a:r>
            <a:r>
              <a:rPr lang="en-AU" dirty="0"/>
              <a:t>website</a:t>
            </a:r>
          </a:p>
          <a:p>
            <a:r>
              <a:rPr lang="en-AU" dirty="0"/>
              <a:t>Department of Finance </a:t>
            </a:r>
            <a:r>
              <a:rPr lang="en-AU" dirty="0">
                <a:hlinkClick r:id="rId3"/>
              </a:rPr>
              <a:t>RMG414 Resource Management Guide 414: Indemnities, guarantees or warranties</a:t>
            </a:r>
            <a:endParaRPr lang="en-AU" dirty="0"/>
          </a:p>
          <a:p>
            <a:r>
              <a:rPr lang="en-AU" dirty="0">
                <a:hlinkClick r:id="rId4"/>
              </a:rPr>
              <a:t>Section 60 LRAs for Foreign Military Sales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2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CASG Risk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CASG seeks to approach risk in a consistent, collaborative and transparent way</a:t>
            </a:r>
          </a:p>
          <a:p>
            <a:pPr lvl="1"/>
            <a:r>
              <a:rPr lang="en-AU" dirty="0"/>
              <a:t>Policy, guidance and tools are available to support effective risk management</a:t>
            </a:r>
          </a:p>
          <a:p>
            <a:r>
              <a:rPr lang="en-AU" dirty="0"/>
              <a:t>Defence framework seeks to actively manage operational, capability and financial risks in procurement</a:t>
            </a:r>
          </a:p>
          <a:p>
            <a:r>
              <a:rPr lang="en-AU" dirty="0"/>
              <a:t>ASDEFCON and Defence Procurement Review 2021 comments</a:t>
            </a:r>
          </a:p>
          <a:p>
            <a:pPr lvl="1"/>
            <a:r>
              <a:rPr lang="en-AU" dirty="0"/>
              <a:t>Level of risk acumen within Defence is an issue</a:t>
            </a:r>
          </a:p>
          <a:p>
            <a:pPr lvl="1"/>
            <a:r>
              <a:rPr lang="en-AU" dirty="0"/>
              <a:t>Risk allocation is a cause of contention between Defence Industry and Defence</a:t>
            </a:r>
          </a:p>
          <a:p>
            <a:pPr lvl="1"/>
            <a:r>
              <a:rPr lang="en-AU" dirty="0"/>
              <a:t>Defence does not accept sufficient share of risk</a:t>
            </a:r>
          </a:p>
          <a:p>
            <a:pPr lvl="1"/>
            <a:r>
              <a:rPr lang="en-AU" dirty="0"/>
              <a:t>There should be consistent and detailed engagement by Defence to reduce risk throughout the procurement </a:t>
            </a:r>
            <a:r>
              <a:rPr lang="en-AU" dirty="0" smtClean="0"/>
              <a:t>process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72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Risk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PGPA requires </a:t>
            </a:r>
            <a:r>
              <a:rPr lang="en-AU" dirty="0"/>
              <a:t>risk oversight and management for all procurements</a:t>
            </a:r>
          </a:p>
          <a:p>
            <a:r>
              <a:rPr lang="en-AU" dirty="0"/>
              <a:t>CPRs require</a:t>
            </a:r>
          </a:p>
          <a:p>
            <a:pPr lvl="1"/>
            <a:r>
              <a:rPr lang="en-AU" dirty="0"/>
              <a:t>Risk management required to support informed decision making (c8.1)</a:t>
            </a:r>
          </a:p>
          <a:p>
            <a:pPr lvl="1"/>
            <a:r>
              <a:rPr lang="en-AU" dirty="0"/>
              <a:t>Entities must establish process to identify, analyse, allocate and treat risk when conducting a procurement (c8.2)</a:t>
            </a:r>
          </a:p>
          <a:p>
            <a:pPr lvl="1"/>
            <a:r>
              <a:rPr lang="en-AU" dirty="0"/>
              <a:t>General Principle (c8.4) that risk should</a:t>
            </a:r>
          </a:p>
          <a:p>
            <a:pPr lvl="2"/>
            <a:r>
              <a:rPr lang="en-AU" dirty="0"/>
              <a:t>Be borne by the party best placed to manage them</a:t>
            </a:r>
          </a:p>
          <a:p>
            <a:pPr lvl="2"/>
            <a:r>
              <a:rPr lang="en-AU" dirty="0"/>
              <a:t>Not accept risk which another party is better placed to manage</a:t>
            </a:r>
          </a:p>
          <a:p>
            <a:pPr lvl="2"/>
            <a:r>
              <a:rPr lang="en-AU" dirty="0"/>
              <a:t>Not inappropriately transfer risk to the supplier</a:t>
            </a:r>
          </a:p>
          <a:p>
            <a:r>
              <a:rPr lang="en-AU" dirty="0"/>
              <a:t>AAIs require</a:t>
            </a:r>
          </a:p>
          <a:p>
            <a:pPr lvl="1"/>
            <a:r>
              <a:rPr lang="en-AU" dirty="0"/>
              <a:t>Considering and engaging with risks to achieve Value for Money (c17)</a:t>
            </a:r>
          </a:p>
          <a:p>
            <a:pPr lvl="1"/>
            <a:r>
              <a:rPr lang="en-AU" dirty="0"/>
              <a:t>Actively manage procurement risks (c18f.) proportionate to its scale and scope</a:t>
            </a:r>
          </a:p>
          <a:p>
            <a:pPr lvl="1"/>
            <a:r>
              <a:rPr lang="en-AU" dirty="0"/>
              <a:t>Indemnities, guarantees and warranties that create a contingent liability to be approved by a Contingent Liabilities S60 delegate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030981" y="5853797"/>
            <a:ext cx="6611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solidFill>
                  <a:srgbClr val="00B050"/>
                </a:solidFill>
              </a:rPr>
              <a:t>Risks should be borne by the party best placed to manage them</a:t>
            </a:r>
          </a:p>
          <a:p>
            <a:pPr algn="ctr"/>
            <a:r>
              <a:rPr lang="en-AU" b="1" dirty="0" smtClean="0">
                <a:solidFill>
                  <a:srgbClr val="00B050"/>
                </a:solidFill>
              </a:rPr>
              <a:t>Benefits to the Commonwealth should outweigh the risks involved</a:t>
            </a:r>
            <a:endParaRPr lang="en-A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Risk Assessments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Risk Assessments are required for all procurements</a:t>
            </a:r>
          </a:p>
          <a:p>
            <a:r>
              <a:rPr lang="en-AU" dirty="0"/>
              <a:t>Evidence of consideration and assessment of risk</a:t>
            </a:r>
          </a:p>
          <a:p>
            <a:pPr lvl="1"/>
            <a:r>
              <a:rPr lang="en-AU" dirty="0"/>
              <a:t>Simple Risk Assessment</a:t>
            </a:r>
          </a:p>
          <a:p>
            <a:pPr lvl="1"/>
            <a:r>
              <a:rPr lang="en-AU" dirty="0"/>
              <a:t>Project Risk Register</a:t>
            </a:r>
          </a:p>
          <a:p>
            <a:pPr lvl="1"/>
            <a:r>
              <a:rPr lang="en-AU" dirty="0"/>
              <a:t>ETP Comment </a:t>
            </a:r>
          </a:p>
          <a:p>
            <a:pPr lvl="1"/>
            <a:r>
              <a:rPr lang="en-AU" dirty="0"/>
              <a:t>S23 Comment</a:t>
            </a:r>
          </a:p>
          <a:p>
            <a:pPr lvl="1"/>
            <a:r>
              <a:rPr lang="en-AU" dirty="0"/>
              <a:t>Liability Risk Assessment (LRA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11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Liability Risk Assessments (LRAs)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LRA is required</a:t>
            </a:r>
          </a:p>
          <a:p>
            <a:pPr lvl="1"/>
            <a:r>
              <a:rPr lang="en-AU" dirty="0"/>
              <a:t>If an arrangement contains an indemnity</a:t>
            </a:r>
          </a:p>
          <a:p>
            <a:pPr lvl="1"/>
            <a:r>
              <a:rPr lang="en-AU" dirty="0"/>
              <a:t>Prior to agreeing to limit a third party’s (including a contractor’s) liability under a Contract</a:t>
            </a:r>
          </a:p>
          <a:p>
            <a:r>
              <a:rPr lang="en-AU" dirty="0"/>
              <a:t>An LRA</a:t>
            </a:r>
          </a:p>
          <a:p>
            <a:pPr lvl="1"/>
            <a:r>
              <a:rPr lang="en-AU" dirty="0"/>
              <a:t>Assesses commercial risk</a:t>
            </a:r>
          </a:p>
          <a:p>
            <a:pPr lvl="1"/>
            <a:r>
              <a:rPr lang="en-AU" dirty="0"/>
              <a:t>Relies on SME input to understand the risk impact, mitigations and assessment</a:t>
            </a:r>
          </a:p>
          <a:p>
            <a:pPr lvl="1"/>
            <a:r>
              <a:rPr lang="en-AU" dirty="0"/>
              <a:t>Assists Defence understand the risk profile of the procurement </a:t>
            </a:r>
          </a:p>
          <a:p>
            <a:pPr lvl="1"/>
            <a:r>
              <a:rPr lang="en-AU" dirty="0"/>
              <a:t>Determines contract liability caps and limits of insurance</a:t>
            </a:r>
          </a:p>
          <a:p>
            <a:pPr lvl="1"/>
            <a:r>
              <a:rPr lang="en-AU" dirty="0"/>
              <a:t>Identifies if Contingent Liabilities arise from an </a:t>
            </a:r>
            <a:r>
              <a:rPr lang="en-AU" dirty="0" smtClean="0"/>
              <a:t>indemnity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71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Contingent Liability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 contingent liability is where the Commonwealth has a liability to pay a third party if certain future </a:t>
            </a:r>
            <a:r>
              <a:rPr lang="en-AU" dirty="0" smtClean="0"/>
              <a:t>event(s) </a:t>
            </a:r>
            <a:r>
              <a:rPr lang="en-AU" dirty="0"/>
              <a:t>occurs</a:t>
            </a:r>
          </a:p>
          <a:p>
            <a:r>
              <a:rPr lang="en-AU" dirty="0"/>
              <a:t>Legal advice should be sought where an indemnity, guarantee or warranty (collectively known as an indemnity) creates a contingent liability for the Commonwealth</a:t>
            </a:r>
          </a:p>
          <a:p>
            <a:pPr lvl="1"/>
            <a:r>
              <a:rPr lang="en-AU" dirty="0"/>
              <a:t>Separate Guidance, including legal advice, is provided for Section 60 LRAs for Foreign Military Sales </a:t>
            </a:r>
          </a:p>
          <a:p>
            <a:r>
              <a:rPr lang="en-AU" dirty="0"/>
              <a:t>A liability cap does not create a contingent liability unless  </a:t>
            </a:r>
          </a:p>
          <a:p>
            <a:pPr lvl="1"/>
            <a:r>
              <a:rPr lang="en-AU" dirty="0"/>
              <a:t>It involves limiting a suppliers liability to a third party so that the Commonwealth is liable to a third party for any excess above the cap</a:t>
            </a:r>
          </a:p>
          <a:p>
            <a:pPr lvl="1"/>
            <a:r>
              <a:rPr lang="en-AU" dirty="0"/>
              <a:t>It limits a supplier’s exposure for damage the supplier has suffered itself, so that the Commonwealth is liable to the supplier for any excess</a:t>
            </a:r>
          </a:p>
          <a:p>
            <a:r>
              <a:rPr lang="en-AU" dirty="0"/>
              <a:t>Section 60 Contingent Liability approval must be obtained prior to or at the time of obtaining S23 </a:t>
            </a:r>
            <a:r>
              <a:rPr lang="en-AU" dirty="0" smtClean="0"/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36899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400-6A35-4A43-B8FE-4179B652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LRA 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E3F-D5EB-7241-8B0F-55FE20F0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9 standard Risks</a:t>
            </a:r>
          </a:p>
          <a:p>
            <a:r>
              <a:rPr lang="en-AU" dirty="0"/>
              <a:t>Template Pre-populated for consistency with respect to standard terms</a:t>
            </a:r>
          </a:p>
          <a:p>
            <a:r>
              <a:rPr lang="en-AU" dirty="0"/>
              <a:t>As with any risk assessment, it is not science and relies on a subjectivity in your assessment</a:t>
            </a:r>
          </a:p>
          <a:p>
            <a:pPr lvl="1"/>
            <a:r>
              <a:rPr lang="en-AU" dirty="0"/>
              <a:t>Look at other LRAs completed for similar activities</a:t>
            </a:r>
          </a:p>
          <a:p>
            <a:pPr lvl="1"/>
            <a:r>
              <a:rPr lang="en-AU" dirty="0"/>
              <a:t>Use common sense, risks need to be </a:t>
            </a:r>
            <a:r>
              <a:rPr lang="en-AU" dirty="0" smtClean="0"/>
              <a:t>reasonable and credible</a:t>
            </a:r>
            <a:endParaRPr lang="en-AU" dirty="0"/>
          </a:p>
          <a:p>
            <a:pPr lvl="1"/>
            <a:r>
              <a:rPr lang="en-AU" dirty="0"/>
              <a:t>Absolute precision is not always possible, apply best estimates</a:t>
            </a:r>
          </a:p>
          <a:p>
            <a:pPr lvl="1"/>
            <a:r>
              <a:rPr lang="en-AU" dirty="0"/>
              <a:t>Include assumptions and </a:t>
            </a:r>
            <a:r>
              <a:rPr lang="en-AU" dirty="0" smtClean="0"/>
              <a:t>workings</a:t>
            </a:r>
          </a:p>
          <a:p>
            <a:r>
              <a:rPr lang="en-AU" dirty="0" smtClean="0"/>
              <a:t>Tips</a:t>
            </a:r>
          </a:p>
          <a:p>
            <a:pPr lvl="1"/>
            <a:r>
              <a:rPr lang="en-AU" dirty="0"/>
              <a:t>U</a:t>
            </a:r>
            <a:r>
              <a:rPr lang="en-AU" dirty="0" smtClean="0"/>
              <a:t>se </a:t>
            </a:r>
            <a:r>
              <a:rPr lang="en-AU" dirty="0" smtClean="0"/>
              <a:t>the </a:t>
            </a:r>
            <a:r>
              <a:rPr lang="en-AU" dirty="0" smtClean="0">
                <a:hlinkClick r:id="rId2"/>
              </a:rPr>
              <a:t>Cost Recovery Calculator </a:t>
            </a:r>
            <a:r>
              <a:rPr lang="en-AU" dirty="0" smtClean="0"/>
              <a:t>to help develop </a:t>
            </a:r>
            <a:r>
              <a:rPr lang="en-AU" dirty="0" smtClean="0"/>
              <a:t>estimates (d</a:t>
            </a:r>
            <a:r>
              <a:rPr lang="en-US" dirty="0" smtClean="0"/>
              <a:t>own load </a:t>
            </a:r>
            <a:r>
              <a:rPr lang="en-US" dirty="0" smtClean="0"/>
              <a:t>link at </a:t>
            </a:r>
            <a:r>
              <a:rPr lang="en-US" dirty="0" smtClean="0"/>
              <a:t>p33)</a:t>
            </a:r>
            <a:endParaRPr lang="en-US" dirty="0" smtClean="0"/>
          </a:p>
          <a:p>
            <a:pPr lvl="2"/>
            <a:r>
              <a:rPr lang="en-US" dirty="0" smtClean="0"/>
              <a:t>Costs in the calculator are approved by Defence Finance Group and updated </a:t>
            </a:r>
            <a:r>
              <a:rPr lang="en-US" dirty="0" smtClean="0"/>
              <a:t>annually</a:t>
            </a:r>
          </a:p>
          <a:p>
            <a:pPr lvl="1"/>
            <a:r>
              <a:rPr lang="en-US" dirty="0" smtClean="0"/>
              <a:t>Project Risk Management Manual (PRMM) is the authoritative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9297"/>
          <a:stretch/>
        </p:blipFill>
        <p:spPr>
          <a:xfrm>
            <a:off x="1219200" y="985679"/>
            <a:ext cx="8829675" cy="42963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3927" y="4070857"/>
            <a:ext cx="204848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Contractor is a mature Defence company with a proven delivery history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Payment schedule is designed to reflect the value delivered to the Commonwealth (</a:t>
            </a:r>
            <a:r>
              <a:rPr lang="en-AU" sz="1150" dirty="0" err="1" smtClean="0">
                <a:solidFill>
                  <a:srgbClr val="0070C0"/>
                </a:solidFill>
              </a:rPr>
              <a:t>ie</a:t>
            </a:r>
            <a:r>
              <a:rPr lang="en-AU" sz="1150" dirty="0" smtClean="0">
                <a:solidFill>
                  <a:srgbClr val="0070C0"/>
                </a:solidFill>
              </a:rPr>
              <a:t>, not front loaded)</a:t>
            </a:r>
          </a:p>
          <a:p>
            <a:endParaRPr lang="en-AU" sz="115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3375" y="4381013"/>
            <a:ext cx="1522355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Costs to conduct another approach market </a:t>
            </a:r>
            <a:r>
              <a:rPr lang="en-AU" sz="1150" dirty="0" smtClean="0">
                <a:solidFill>
                  <a:srgbClr val="0070C0"/>
                </a:solidFill>
              </a:rPr>
              <a:t>$75k</a:t>
            </a:r>
            <a:r>
              <a:rPr lang="en-AU" sz="1150" i="1" dirty="0" smtClean="0">
                <a:solidFill>
                  <a:srgbClr val="0070C0"/>
                </a:solidFill>
              </a:rPr>
              <a:t/>
            </a:r>
            <a:br>
              <a:rPr lang="en-AU" sz="1150" i="1" dirty="0" smtClean="0">
                <a:solidFill>
                  <a:srgbClr val="0070C0"/>
                </a:solidFill>
              </a:rPr>
            </a:br>
            <a:r>
              <a:rPr lang="en-AU" sz="1150" i="1" dirty="0" smtClean="0">
                <a:solidFill>
                  <a:srgbClr val="0070C0"/>
                </a:solidFill>
              </a:rPr>
              <a:t>(BOE 2 x PO staff and 2 </a:t>
            </a:r>
            <a:r>
              <a:rPr lang="en-AU" sz="1150" i="1" dirty="0" smtClean="0">
                <a:solidFill>
                  <a:srgbClr val="0070C0"/>
                </a:solidFill>
              </a:rPr>
              <a:t>x Contractors </a:t>
            </a:r>
            <a:r>
              <a:rPr lang="en-AU" sz="1150" i="1" dirty="0" smtClean="0">
                <a:solidFill>
                  <a:srgbClr val="0070C0"/>
                </a:solidFill>
              </a:rPr>
              <a:t>for </a:t>
            </a:r>
            <a:r>
              <a:rPr lang="en-AU" sz="1150" i="1" dirty="0" smtClean="0">
                <a:solidFill>
                  <a:srgbClr val="0070C0"/>
                </a:solidFill>
              </a:rPr>
              <a:t>20 days)</a:t>
            </a:r>
            <a:endParaRPr lang="en-AU" sz="1150" i="1" dirty="0" smtClean="0">
              <a:solidFill>
                <a:srgbClr val="0070C0"/>
              </a:solidFill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Costs to extend existing </a:t>
            </a:r>
            <a:r>
              <a:rPr lang="en-AU" sz="1150" dirty="0">
                <a:solidFill>
                  <a:srgbClr val="0070C0"/>
                </a:solidFill>
              </a:rPr>
              <a:t>capability until the supplies are rectified </a:t>
            </a:r>
            <a:r>
              <a:rPr lang="en-AU" sz="1150" dirty="0" smtClean="0">
                <a:solidFill>
                  <a:srgbClr val="0070C0"/>
                </a:solidFill>
              </a:rPr>
              <a:t>$500k</a:t>
            </a:r>
            <a:r>
              <a:rPr lang="en-AU" sz="1150" dirty="0" smtClean="0">
                <a:solidFill>
                  <a:srgbClr val="0070C0"/>
                </a:solidFill>
              </a:rPr>
              <a:t/>
            </a:r>
            <a:br>
              <a:rPr lang="en-AU" sz="1150" dirty="0" smtClean="0">
                <a:solidFill>
                  <a:srgbClr val="0070C0"/>
                </a:solidFill>
              </a:rPr>
            </a:br>
            <a:r>
              <a:rPr lang="en-AU" sz="1150" i="1" dirty="0" smtClean="0">
                <a:solidFill>
                  <a:srgbClr val="0070C0"/>
                </a:solidFill>
              </a:rPr>
              <a:t>(BOE 5 months @ </a:t>
            </a:r>
            <a:r>
              <a:rPr lang="en-AU" sz="1150" i="1" dirty="0" smtClean="0">
                <a:solidFill>
                  <a:srgbClr val="0070C0"/>
                </a:solidFill>
              </a:rPr>
              <a:t>$100k </a:t>
            </a:r>
            <a:r>
              <a:rPr lang="en-AU" sz="1150" i="1" dirty="0" smtClean="0">
                <a:solidFill>
                  <a:srgbClr val="0070C0"/>
                </a:solidFill>
              </a:rPr>
              <a:t>per month</a:t>
            </a:r>
            <a:r>
              <a:rPr lang="en-AU" sz="1150" i="1" dirty="0" smtClean="0">
                <a:solidFill>
                  <a:srgbClr val="0070C0"/>
                </a:solidFill>
              </a:rPr>
              <a:t>)</a:t>
            </a:r>
            <a:br>
              <a:rPr lang="en-AU" sz="1150" i="1" dirty="0" smtClean="0">
                <a:solidFill>
                  <a:srgbClr val="0070C0"/>
                </a:solidFill>
              </a:rPr>
            </a:br>
            <a:r>
              <a:rPr lang="en-AU" sz="1150" i="1" dirty="0" smtClean="0">
                <a:solidFill>
                  <a:srgbClr val="0070C0"/>
                </a:solidFill>
              </a:rPr>
              <a:t>= Most Probable</a:t>
            </a:r>
            <a:endParaRPr lang="en-AU" sz="1150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690629"/>
              </p:ext>
            </p:extLst>
          </p:nvPr>
        </p:nvGraphicFramePr>
        <p:xfrm>
          <a:off x="10017504" y="1002383"/>
          <a:ext cx="1937248" cy="4018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248">
                  <a:extLst>
                    <a:ext uri="{9D8B030D-6E8A-4147-A177-3AD203B41FA5}">
                      <a16:colId xmlns:a16="http://schemas.microsoft.com/office/drawing/2014/main" val="1343288756"/>
                    </a:ext>
                  </a:extLst>
                </a:gridCol>
              </a:tblGrid>
              <a:tr h="550192">
                <a:tc>
                  <a:txBody>
                    <a:bodyPr/>
                    <a:lstStyle/>
                    <a:p>
                      <a:r>
                        <a:rPr lang="en-AU" sz="1150" dirty="0" smtClean="0">
                          <a:solidFill>
                            <a:srgbClr val="0070C0"/>
                          </a:solidFill>
                        </a:rPr>
                        <a:t>Materiality Assessment (including assessment of Contingent Liabilities)</a:t>
                      </a:r>
                      <a:endParaRPr lang="en-AU" sz="115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66162"/>
                  </a:ext>
                </a:extLst>
              </a:tr>
              <a:tr h="3401000">
                <a:tc>
                  <a:txBody>
                    <a:bodyPr/>
                    <a:lstStyle/>
                    <a:p>
                      <a:r>
                        <a:rPr lang="en-AU" sz="1150" b="1" dirty="0" smtClean="0">
                          <a:solidFill>
                            <a:srgbClr val="0070C0"/>
                          </a:solidFill>
                        </a:rPr>
                        <a:t>Maximum</a:t>
                      </a: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150" b="1" u="sng" dirty="0" smtClean="0">
                          <a:solidFill>
                            <a:srgbClr val="0070C0"/>
                          </a:solidFill>
                        </a:rPr>
                        <a:t>Possible</a:t>
                      </a: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 Loss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Total Liability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$575,000</a:t>
                      </a:r>
                      <a:endParaRPr lang="en-AU" sz="115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dirty="0" smtClean="0">
                          <a:solidFill>
                            <a:srgbClr val="0070C0"/>
                          </a:solidFill>
                        </a:rPr>
                        <a:t>Contingent Liability</a:t>
                      </a: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150" dirty="0" smtClean="0">
                          <a:solidFill>
                            <a:srgbClr val="0070C0"/>
                          </a:solidFill>
                        </a:rPr>
                        <a:t>NIL</a:t>
                      </a:r>
                    </a:p>
                    <a:p>
                      <a:endParaRPr lang="en-AU" sz="115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AU" sz="1150" b="1" dirty="0" smtClean="0">
                          <a:solidFill>
                            <a:srgbClr val="0070C0"/>
                          </a:solidFill>
                        </a:rPr>
                        <a:t>Most </a:t>
                      </a:r>
                      <a:r>
                        <a:rPr lang="en-AU" sz="1150" b="1" i="0" u="sng" dirty="0" smtClean="0">
                          <a:solidFill>
                            <a:srgbClr val="0070C0"/>
                          </a:solidFill>
                        </a:rPr>
                        <a:t>Probable</a:t>
                      </a:r>
                      <a:r>
                        <a:rPr lang="en-AU" sz="1150" b="1" i="0" u="none" baseline="0" dirty="0" smtClean="0">
                          <a:solidFill>
                            <a:srgbClr val="0070C0"/>
                          </a:solidFill>
                        </a:rPr>
                        <a:t> Expenditure</a:t>
                      </a:r>
                    </a:p>
                    <a:p>
                      <a:r>
                        <a:rPr lang="en-AU" sz="1150" b="0" baseline="0" dirty="0" smtClean="0">
                          <a:solidFill>
                            <a:srgbClr val="0070C0"/>
                          </a:solidFill>
                        </a:rPr>
                        <a:t>Exposure to Defence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after applying controls and treatments, the risk exposure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Total Liability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$500,000</a:t>
                      </a:r>
                      <a:endParaRPr lang="en-AU" sz="115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Contingent Liability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NIL</a:t>
                      </a:r>
                      <a:endParaRPr lang="en-AU" sz="115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38154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72901" y="1559754"/>
            <a:ext cx="1522354" cy="206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50" b="1" dirty="0" smtClean="0">
                <a:solidFill>
                  <a:srgbClr val="FF0000"/>
                </a:solidFill>
              </a:rPr>
              <a:t>------------------------------------------------------------------------</a:t>
            </a:r>
            <a:br>
              <a:rPr lang="en-AU" sz="950" b="1" dirty="0" smtClean="0">
                <a:solidFill>
                  <a:srgbClr val="FF0000"/>
                </a:solidFill>
              </a:rPr>
            </a:br>
            <a:endParaRPr lang="en-AU" sz="400" b="1" dirty="0" smtClean="0">
              <a:solidFill>
                <a:srgbClr val="FF0000"/>
              </a:solidFill>
            </a:endParaRPr>
          </a:p>
          <a:p>
            <a:r>
              <a:rPr lang="en-AU" sz="950" b="1" dirty="0" smtClean="0">
                <a:solidFill>
                  <a:srgbClr val="FF0000"/>
                </a:solidFill>
              </a:rPr>
              <a:t>------------------------------------------------------------------------------------------------------------------------------------------------</a:t>
            </a:r>
          </a:p>
          <a:p>
            <a:endParaRPr lang="en-AU" sz="350" b="1" dirty="0" smtClean="0">
              <a:solidFill>
                <a:srgbClr val="FF0000"/>
              </a:solidFill>
            </a:endParaRPr>
          </a:p>
          <a:p>
            <a:r>
              <a:rPr lang="en-AU" sz="910" b="1" dirty="0" smtClean="0">
                <a:solidFill>
                  <a:srgbClr val="FF0000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AU" sz="91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2411" y="5430566"/>
            <a:ext cx="450958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50" b="1" dirty="0" smtClean="0">
                <a:solidFill>
                  <a:srgbClr val="0070C0"/>
                </a:solidFill>
              </a:rPr>
              <a:t>SUMMARY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Maximum Possible Loss </a:t>
            </a:r>
            <a:r>
              <a:rPr lang="en-AU" sz="1150" dirty="0" smtClean="0">
                <a:solidFill>
                  <a:srgbClr val="0070C0"/>
                </a:solidFill>
              </a:rPr>
              <a:t>$575,000 </a:t>
            </a:r>
            <a:r>
              <a:rPr lang="en-AU" sz="1150" dirty="0" smtClean="0">
                <a:solidFill>
                  <a:srgbClr val="0070C0"/>
                </a:solidFill>
              </a:rPr>
              <a:t>= Table 2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Most Probable Expenditure </a:t>
            </a:r>
            <a:r>
              <a:rPr lang="en-AU" sz="1150" dirty="0" smtClean="0">
                <a:solidFill>
                  <a:srgbClr val="0070C0"/>
                </a:solidFill>
              </a:rPr>
              <a:t>$500,000 </a:t>
            </a:r>
            <a:r>
              <a:rPr lang="en-AU" sz="1150" dirty="0" smtClean="0">
                <a:solidFill>
                  <a:srgbClr val="0070C0"/>
                </a:solidFill>
              </a:rPr>
              <a:t>= Adjustments to Table 2 values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Contingent Liability Requiring S60 Approval = NIL</a:t>
            </a:r>
            <a:endParaRPr lang="en-AU" sz="11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7630"/>
          <a:stretch/>
        </p:blipFill>
        <p:spPr>
          <a:xfrm>
            <a:off x="1219200" y="1099980"/>
            <a:ext cx="8829675" cy="585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804" y="1666877"/>
            <a:ext cx="8852072" cy="3298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20288" y="2735054"/>
            <a:ext cx="17008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>
                <a:solidFill>
                  <a:srgbClr val="0070C0"/>
                </a:solidFill>
              </a:rPr>
              <a:t>Damage caused to </a:t>
            </a:r>
            <a:r>
              <a:rPr lang="en-AU" sz="1150" dirty="0" smtClean="0">
                <a:solidFill>
                  <a:srgbClr val="0070C0"/>
                </a:solidFill>
              </a:rPr>
              <a:t>third </a:t>
            </a:r>
            <a:r>
              <a:rPr lang="en-AU" sz="1150" dirty="0">
                <a:solidFill>
                  <a:srgbClr val="0070C0"/>
                </a:solidFill>
              </a:rPr>
              <a:t>party property during </a:t>
            </a:r>
            <a:r>
              <a:rPr lang="en-AU" sz="1150" dirty="0" smtClean="0">
                <a:solidFill>
                  <a:srgbClr val="0070C0"/>
                </a:solidFill>
              </a:rPr>
              <a:t>earthmoving</a:t>
            </a:r>
            <a:br>
              <a:rPr lang="en-AU" sz="1150" dirty="0" smtClean="0">
                <a:solidFill>
                  <a:srgbClr val="0070C0"/>
                </a:solidFill>
              </a:rPr>
            </a:br>
            <a:r>
              <a:rPr lang="en-AU" sz="1150" i="1" dirty="0" smtClean="0">
                <a:solidFill>
                  <a:srgbClr val="0070C0"/>
                </a:solidFill>
              </a:rPr>
              <a:t>(Est </a:t>
            </a:r>
            <a:r>
              <a:rPr lang="en-AU" sz="1150" i="1" dirty="0" smtClean="0">
                <a:solidFill>
                  <a:srgbClr val="0070C0"/>
                </a:solidFill>
              </a:rPr>
              <a:t>$250k) </a:t>
            </a:r>
            <a:br>
              <a:rPr lang="en-AU" sz="1150" i="1" dirty="0" smtClean="0">
                <a:solidFill>
                  <a:srgbClr val="0070C0"/>
                </a:solidFill>
              </a:rPr>
            </a:br>
            <a:r>
              <a:rPr lang="en-AU" sz="1150" i="1" dirty="0" smtClean="0">
                <a:solidFill>
                  <a:srgbClr val="0070C0"/>
                </a:solidFill>
              </a:rPr>
              <a:t>= Most Probable</a:t>
            </a:r>
            <a:r>
              <a:rPr lang="en-AU" sz="1150" i="1" dirty="0">
                <a:solidFill>
                  <a:srgbClr val="0070C0"/>
                </a:solidFill>
              </a:rPr>
              <a:t/>
            </a:r>
            <a:br>
              <a:rPr lang="en-AU" sz="1150" i="1" dirty="0">
                <a:solidFill>
                  <a:srgbClr val="0070C0"/>
                </a:solidFill>
              </a:rPr>
            </a:br>
            <a:r>
              <a:rPr lang="en-AU" sz="1150" i="1" dirty="0" smtClean="0">
                <a:solidFill>
                  <a:srgbClr val="0070C0"/>
                </a:solidFill>
              </a:rPr>
              <a:t>= Contingent Liability</a:t>
            </a:r>
            <a:endParaRPr lang="en-AU" sz="1150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65239"/>
              </p:ext>
            </p:extLst>
          </p:nvPr>
        </p:nvGraphicFramePr>
        <p:xfrm>
          <a:off x="10008508" y="1107315"/>
          <a:ext cx="2164442" cy="400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442">
                  <a:extLst>
                    <a:ext uri="{9D8B030D-6E8A-4147-A177-3AD203B41FA5}">
                      <a16:colId xmlns:a16="http://schemas.microsoft.com/office/drawing/2014/main" val="1343288756"/>
                    </a:ext>
                  </a:extLst>
                </a:gridCol>
              </a:tblGrid>
              <a:tr h="467915">
                <a:tc>
                  <a:txBody>
                    <a:bodyPr/>
                    <a:lstStyle/>
                    <a:p>
                      <a:r>
                        <a:rPr lang="en-AU" sz="1150" dirty="0" smtClean="0">
                          <a:solidFill>
                            <a:srgbClr val="0070C0"/>
                          </a:solidFill>
                        </a:rPr>
                        <a:t>Materiality Assessment (including assessment of Contingent Liabilities)</a:t>
                      </a:r>
                      <a:endParaRPr lang="en-AU" sz="115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366162"/>
                  </a:ext>
                </a:extLst>
              </a:tr>
              <a:tr h="3390172">
                <a:tc>
                  <a:txBody>
                    <a:bodyPr/>
                    <a:lstStyle/>
                    <a:p>
                      <a:r>
                        <a:rPr lang="en-AU" sz="1150" b="1" dirty="0" smtClean="0">
                          <a:solidFill>
                            <a:srgbClr val="0070C0"/>
                          </a:solidFill>
                        </a:rPr>
                        <a:t>Maximum</a:t>
                      </a: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150" b="1" u="sng" dirty="0" smtClean="0">
                          <a:solidFill>
                            <a:srgbClr val="0070C0"/>
                          </a:solidFill>
                        </a:rPr>
                        <a:t>Possible</a:t>
                      </a: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 Loss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Total Liability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$250,000</a:t>
                      </a:r>
                      <a:endParaRPr lang="en-AU" sz="115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dirty="0" smtClean="0">
                          <a:solidFill>
                            <a:srgbClr val="0070C0"/>
                          </a:solidFill>
                        </a:rPr>
                        <a:t>Contingent Liability</a:t>
                      </a: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AU" sz="1150" dirty="0" smtClean="0">
                          <a:solidFill>
                            <a:srgbClr val="0070C0"/>
                          </a:solidFill>
                        </a:rPr>
                        <a:t>$250,000</a:t>
                      </a:r>
                      <a:endParaRPr lang="en-AU" sz="115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en-AU" sz="115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AU" sz="1150" b="1" dirty="0" smtClean="0">
                          <a:solidFill>
                            <a:srgbClr val="0070C0"/>
                          </a:solidFill>
                        </a:rPr>
                        <a:t>Most </a:t>
                      </a:r>
                      <a:r>
                        <a:rPr lang="en-AU" sz="1150" b="1" i="0" u="sng" dirty="0" smtClean="0">
                          <a:solidFill>
                            <a:srgbClr val="0070C0"/>
                          </a:solidFill>
                        </a:rPr>
                        <a:t>Probable</a:t>
                      </a:r>
                      <a:r>
                        <a:rPr lang="en-AU" sz="1150" b="1" i="0" u="none" baseline="0" dirty="0" smtClean="0">
                          <a:solidFill>
                            <a:srgbClr val="0070C0"/>
                          </a:solidFill>
                        </a:rPr>
                        <a:t> Expenditure</a:t>
                      </a:r>
                    </a:p>
                    <a:p>
                      <a:r>
                        <a:rPr lang="en-AU" sz="1150" b="0" baseline="0" dirty="0" smtClean="0">
                          <a:solidFill>
                            <a:srgbClr val="0070C0"/>
                          </a:solidFill>
                        </a:rPr>
                        <a:t>Exposure to Defence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after applying controls and treatments, the risk exposure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Total Liability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$250,000</a:t>
                      </a:r>
                      <a:endParaRPr lang="en-AU" sz="115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150" b="1" baseline="0" dirty="0" smtClean="0">
                          <a:solidFill>
                            <a:srgbClr val="0070C0"/>
                          </a:solidFill>
                        </a:rPr>
                        <a:t>Contingent Liability </a:t>
                      </a:r>
                      <a:r>
                        <a:rPr lang="en-AU" sz="1150" baseline="0" dirty="0" smtClean="0">
                          <a:solidFill>
                            <a:srgbClr val="0070C0"/>
                          </a:solidFill>
                        </a:rPr>
                        <a:t>$250,000</a:t>
                      </a:r>
                      <a:endParaRPr lang="en-AU" sz="115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38154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56289" y="2269372"/>
            <a:ext cx="170089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50" b="1" dirty="0" smtClean="0">
                <a:solidFill>
                  <a:srgbClr val="FF0000"/>
                </a:solidFill>
              </a:rPr>
              <a:t>------------------------------------------------------------------------</a:t>
            </a:r>
          </a:p>
          <a:p>
            <a:r>
              <a:rPr lang="en-AU" sz="950" b="1" dirty="0" smtClean="0">
                <a:solidFill>
                  <a:srgbClr val="FF0000"/>
                </a:solidFill>
              </a:rPr>
              <a:t>--------</a:t>
            </a:r>
            <a:endParaRPr lang="en-AU" sz="95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375" y="5353231"/>
            <a:ext cx="46196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50" b="1" dirty="0" smtClean="0">
                <a:solidFill>
                  <a:srgbClr val="0070C0"/>
                </a:solidFill>
              </a:rPr>
              <a:t>SUMMARY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Maximum Possible Loss </a:t>
            </a:r>
            <a:r>
              <a:rPr lang="en-AU" sz="1150" dirty="0" smtClean="0">
                <a:solidFill>
                  <a:srgbClr val="0070C0"/>
                </a:solidFill>
              </a:rPr>
              <a:t>$250,000 </a:t>
            </a:r>
            <a:r>
              <a:rPr lang="en-AU" sz="1150" dirty="0" smtClean="0">
                <a:solidFill>
                  <a:srgbClr val="0070C0"/>
                </a:solidFill>
              </a:rPr>
              <a:t>= Table 2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Most Probable Expenditure </a:t>
            </a:r>
            <a:r>
              <a:rPr lang="en-AU" sz="1150" dirty="0" smtClean="0">
                <a:solidFill>
                  <a:srgbClr val="0070C0"/>
                </a:solidFill>
              </a:rPr>
              <a:t>$250,000 </a:t>
            </a:r>
            <a:r>
              <a:rPr lang="en-AU" sz="1150" dirty="0" smtClean="0">
                <a:solidFill>
                  <a:srgbClr val="0070C0"/>
                </a:solidFill>
              </a:rPr>
              <a:t>= </a:t>
            </a:r>
            <a:r>
              <a:rPr lang="en-AU" sz="1150" dirty="0" smtClean="0">
                <a:solidFill>
                  <a:srgbClr val="0070C0"/>
                </a:solidFill>
              </a:rPr>
              <a:t>No adjustment to Table 2</a:t>
            </a:r>
            <a:endParaRPr lang="en-AU" sz="1150" dirty="0" smtClean="0">
              <a:solidFill>
                <a:srgbClr val="0070C0"/>
              </a:solidFill>
            </a:endParaRP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AU" sz="1150" dirty="0" smtClean="0">
                <a:solidFill>
                  <a:srgbClr val="0070C0"/>
                </a:solidFill>
              </a:rPr>
              <a:t>Contingent Liability Requiring S60 Approval = </a:t>
            </a:r>
            <a:r>
              <a:rPr lang="en-AU" sz="1150" dirty="0" smtClean="0">
                <a:solidFill>
                  <a:srgbClr val="0070C0"/>
                </a:solidFill>
              </a:rPr>
              <a:t>$250,000</a:t>
            </a:r>
            <a:endParaRPr lang="en-AU" sz="11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C6277F7584846A23585BA5309F26C" ma:contentTypeVersion="13" ma:contentTypeDescription="Create a new document." ma:contentTypeScope="" ma:versionID="f8f258ad7f837e56599b07f2824c82f2">
  <xsd:schema xmlns:xsd="http://www.w3.org/2001/XMLSchema" xmlns:xs="http://www.w3.org/2001/XMLSchema" xmlns:p="http://schemas.microsoft.com/office/2006/metadata/properties" xmlns:ns2="1e6df6b5-12b6-41b3-b045-bfa8b9d13c3f" xmlns:ns3="8c023137-9a08-4c71-ab26-f9a20ab20756" targetNamespace="http://schemas.microsoft.com/office/2006/metadata/properties" ma:root="true" ma:fieldsID="e68e5cca994df304e3fc12adf3658986" ns2:_="" ns3:_="">
    <xsd:import namespace="1e6df6b5-12b6-41b3-b045-bfa8b9d13c3f"/>
    <xsd:import namespace="8c023137-9a08-4c71-ab26-f9a20ab207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df6b5-12b6-41b3-b045-bfa8b9d13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23137-9a08-4c71-ab26-f9a20ab2075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23AEE9-E49C-464E-8313-4D2222FFA4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5A8FFE-78E2-4B26-8661-4BD011947EE2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8c023137-9a08-4c71-ab26-f9a20ab20756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e6df6b5-12b6-41b3-b045-bfa8b9d13c3f"/>
  </ds:schemaRefs>
</ds:datastoreItem>
</file>

<file path=customXml/itemProps3.xml><?xml version="1.0" encoding="utf-8"?>
<ds:datastoreItem xmlns:ds="http://schemas.openxmlformats.org/officeDocument/2006/customXml" ds:itemID="{B211429F-B6EA-412E-8647-3B01F07422F7}">
  <ds:schemaRefs>
    <ds:schemaRef ds:uri="1e6df6b5-12b6-41b3-b045-bfa8b9d13c3f"/>
    <ds:schemaRef ds:uri="8c023137-9a08-4c71-ab26-f9a20ab207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986</Words>
  <Application>Microsoft Office PowerPoint</Application>
  <PresentationFormat>Widescreen</PresentationFormat>
  <Paragraphs>121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Office Theme</vt:lpstr>
      <vt:lpstr>PowerPoint Presentation</vt:lpstr>
      <vt:lpstr>CASG Risk Management</vt:lpstr>
      <vt:lpstr>Procurement Risk Management</vt:lpstr>
      <vt:lpstr>Conducting Risk Assessments</vt:lpstr>
      <vt:lpstr>Liability Risk Assessments (LRAs)</vt:lpstr>
      <vt:lpstr>Contingent Liability</vt:lpstr>
      <vt:lpstr>LRA Template</vt:lpstr>
      <vt:lpstr>PowerPoint Presentation</vt:lpstr>
      <vt:lpstr>PowerPoint Presentation</vt:lpstr>
      <vt:lpstr>LRA Reviews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Frizell</dc:creator>
  <cp:lastModifiedBy>Derksen, Joanne MISS 1</cp:lastModifiedBy>
  <cp:revision>20</cp:revision>
  <dcterms:created xsi:type="dcterms:W3CDTF">2021-05-26T03:08:26Z</dcterms:created>
  <dcterms:modified xsi:type="dcterms:W3CDTF">2022-01-18T22:53:26Z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0x01010059EC6277F7584846A23585BA5309F26C</vt:lpwstr>
  </property>
</Properties>
</file>